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7" r:id="rId5"/>
    <p:sldId id="260" r:id="rId6"/>
    <p:sldId id="261" r:id="rId7"/>
    <p:sldId id="262" r:id="rId8"/>
    <p:sldId id="263" r:id="rId9"/>
    <p:sldId id="264" r:id="rId10"/>
    <p:sldId id="265" r:id="rId11"/>
    <p:sldId id="266" r:id="rId12"/>
    <p:sldId id="259" r:id="rId13"/>
    <p:sldId id="269" r:id="rId14"/>
    <p:sldId id="270"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05000"/>
            <a:ext cx="7543800" cy="4419600"/>
          </a:xfrm>
        </p:spPr>
        <p:txBody>
          <a:bodyPr>
            <a:normAutofit/>
          </a:bodyPr>
          <a:lstStyle/>
          <a:p>
            <a:pPr rtl="1"/>
            <a:r>
              <a:rPr lang="ar-EG" sz="4400" b="1" dirty="0">
                <a:solidFill>
                  <a:srgbClr val="FF0000"/>
                </a:solidFill>
              </a:rPr>
              <a:t>الفصل السادس </a:t>
            </a:r>
            <a:endParaRPr lang="en-US" sz="4400" dirty="0">
              <a:solidFill>
                <a:srgbClr val="FF0000"/>
              </a:solidFill>
            </a:endParaRPr>
          </a:p>
          <a:p>
            <a:r>
              <a:rPr lang="ar-EG" sz="4400" b="1" dirty="0">
                <a:solidFill>
                  <a:srgbClr val="FF0000"/>
                </a:solidFill>
              </a:rPr>
              <a:t>الأساليب الإدارية الحديثة لتحقيق الجودة فى المؤسسات التعليمية</a:t>
            </a:r>
            <a:r>
              <a:rPr lang="en-US" dirty="0" smtClean="0">
                <a:solidFill>
                  <a:srgbClr val="FF0000"/>
                </a:solidFill>
              </a:rPr>
              <a:t> </a:t>
            </a:r>
            <a:endParaRPr lang="ar-SA" dirty="0" smtClean="0">
              <a:solidFill>
                <a:srgbClr val="FF0000"/>
              </a:solidFill>
            </a:endParaRPr>
          </a:p>
          <a:p>
            <a:endParaRPr lang="ar-EG"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86800" cy="6248400"/>
          </a:xfrm>
        </p:spPr>
        <p:txBody>
          <a:bodyPr>
            <a:noAutofit/>
          </a:bodyPr>
          <a:lstStyle/>
          <a:p>
            <a:pPr rtl="1"/>
            <a:r>
              <a:rPr lang="ar-EG" dirty="0">
                <a:solidFill>
                  <a:schemeClr val="tx1"/>
                </a:solidFill>
              </a:rPr>
              <a:t>ويتضح من الشكل السابق أن الحلقة هي محور العجلة، والتي تتكون من الأعضاء والقائد والمسهل، كما يمثل شعاع العجلة العناصر المدعمة للبرنامج وهي: الإدارة ولجنة التسيير لحلقات الجودة، ومنسق حلقات الجودة في المؤسسة، والنقابة والاختصاصيون الفنيون، والعاملون الأخرون غير الأعضاء في الحلقة، وتتركز القوة الدافعة للعجلة – وذلك كما في العجلة المألوفة – في محور العجلة، حيث أن الاجتماع الأسبوعي الذي يعقد بشأن معالجة المشكلات ما بين الأعضاء والقائد والمسهل يولد الطاقة التي تجعل العجلة في حركة دائبة، ويمر عمل حلقات الجودة بعدد من الخطوات وفي كل خطوة يتم استخدام الأساليب المناسبة لها وذلك على النحو التالي: العصف الذهني، وجمع البيانات، والتحليل وربطه بالسبب والأثر، ثم الحل.</a:t>
            </a:r>
            <a:endParaRPr lang="en-US" dirty="0">
              <a:solidFill>
                <a:schemeClr val="tx1"/>
              </a:solidFill>
            </a:endParaRPr>
          </a:p>
          <a:p>
            <a:pPr lvl="0"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305800" cy="6096000"/>
          </a:xfrm>
        </p:spPr>
        <p:txBody>
          <a:bodyPr>
            <a:noAutofit/>
          </a:bodyPr>
          <a:lstStyle/>
          <a:p>
            <a:pPr lvl="0" rtl="1"/>
            <a:r>
              <a:rPr lang="ar-EG" sz="2800" b="1" dirty="0" smtClean="0">
                <a:solidFill>
                  <a:schemeClr val="tx2">
                    <a:lumMod val="60000"/>
                    <a:lumOff val="40000"/>
                  </a:schemeClr>
                </a:solidFill>
              </a:rPr>
              <a:t>د- تطبيقات </a:t>
            </a:r>
            <a:r>
              <a:rPr lang="ar-EG" sz="2800" b="1" dirty="0">
                <a:solidFill>
                  <a:schemeClr val="tx2">
                    <a:lumMod val="60000"/>
                    <a:lumOff val="40000"/>
                  </a:schemeClr>
                </a:solidFill>
              </a:rPr>
              <a:t>حلقات الجودة فى مجال التعليم:</a:t>
            </a:r>
            <a:endParaRPr lang="en-US" sz="2800" dirty="0">
              <a:solidFill>
                <a:schemeClr val="tx2">
                  <a:lumMod val="60000"/>
                  <a:lumOff val="40000"/>
                </a:schemeClr>
              </a:solidFill>
            </a:endParaRPr>
          </a:p>
          <a:p>
            <a:pPr rtl="1"/>
            <a:r>
              <a:rPr lang="ar-EG" sz="2800" dirty="0">
                <a:solidFill>
                  <a:schemeClr val="tx1"/>
                </a:solidFill>
              </a:rPr>
              <a:t>لقد انتقل مفهوم حلقات الجودة إلى التعليم فى اليابان وأصبحت أحد المعالم الرئيسة والمميزة للإدارة التعليمية والمدرسية فى اليابان، حيث تتكون هذه الحلقات على مستوى المدرسة من عدد من المعلمين يتولون دراسة الأمور المتعلقة باتخاذ القرارات حول الميزانية والبرنامج التعليمى وهيئة العاملين، ومن الجدير بالذكر أن الوقت الذى يقضيه المعلم فى دوائر القيادة-حلقات الجودة-لا يحتسب ضمن نصابه التدريسى، وإنما يكون زائداً عليه، أى أن هذا الوقت يقتطع من وقت راحة المعلم، وقد نجحت هذه الحلقات فى تنشيط دوافع التعلم عند الطلاب وإكسابهم العادات التعليمية الفعالة، وتهيئة البيئة المدرسية المناسبة واستخدام الوقت بطريقة منتجة للأغراض التربوية داخل المدرسة وخارجها، والإلتزام الجاد لتنمية أخلاقيات العمل المدرسى الجماعى، كما نجحت أيضاً فى تغيير الاتجاهات السلبية للطلاب نحو بعض القضايا المجتمعية وخفض قيمة تكلفة التعليم.</a:t>
            </a:r>
            <a:r>
              <a:rPr lang="ar-EG" dirty="0"/>
              <a:t>	</a:t>
            </a:r>
            <a:endParaRPr lang="en-US" dirty="0"/>
          </a:p>
          <a:p>
            <a:pPr lvl="0" algn="r" rtl="1"/>
            <a:endParaRPr lang="en-US"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05800" cy="6248400"/>
          </a:xfrm>
        </p:spPr>
        <p:txBody>
          <a:bodyPr>
            <a:noAutofit/>
          </a:bodyPr>
          <a:lstStyle/>
          <a:p>
            <a:pPr algn="r" rtl="1"/>
            <a:r>
              <a:rPr lang="ar-EG" sz="4000" dirty="0">
                <a:solidFill>
                  <a:schemeClr val="tx1"/>
                </a:solidFill>
              </a:rPr>
              <a:t>وفي ضوء </a:t>
            </a:r>
            <a:r>
              <a:rPr lang="ar-EG" sz="2400" dirty="0">
                <a:solidFill>
                  <a:schemeClr val="tx1"/>
                </a:solidFill>
              </a:rPr>
              <a:t>النجاح الذي حققته حلقات الجودة في اليابان بدأت أعداد متزايدة من المؤسسات الأمريكية في الأخذ بهذا النظام وخصوصاً في مجال التعليم، وقد طبقت المناطق التعليمية في ولاية ميتشجان</a:t>
            </a:r>
            <a:r>
              <a:rPr lang="en-US" sz="2400" dirty="0">
                <a:solidFill>
                  <a:schemeClr val="tx1"/>
                </a:solidFill>
              </a:rPr>
              <a:t>Michigan</a:t>
            </a:r>
            <a:r>
              <a:rPr lang="ar-EG" sz="2400" dirty="0">
                <a:solidFill>
                  <a:schemeClr val="tx1"/>
                </a:solidFill>
              </a:rPr>
              <a:t> نظام حلقات الجودة على مستويات مختلفة، منها حلقات جمعت بين الإدارة الوسطى والموجهين، وحلقات مدرسية جمعت بين المعلمين والأخصائيين والإداريين، ووجهت عملها لخدمة التلاميذ الذي يواجهون مشكلات انفعالية، وحلقات على مستوى الفصل حيث يقوم المعلم بقيادة الحلقة ويصل إلى قرارات من خلال تبادل الآراء مع تلاميذه، وفي أوكلاهوما </a:t>
            </a:r>
            <a:r>
              <a:rPr lang="en-US" sz="2400" dirty="0">
                <a:solidFill>
                  <a:schemeClr val="tx1"/>
                </a:solidFill>
              </a:rPr>
              <a:t>Oklahoma</a:t>
            </a:r>
            <a:r>
              <a:rPr lang="ar-EG" sz="2400" dirty="0">
                <a:solidFill>
                  <a:schemeClr val="tx1"/>
                </a:solidFill>
              </a:rPr>
              <a:t> جاء استخدام حلقات الجودة ضمن مشروع التنمية المهنية للقادة التربويين للمدارس في إطار حركة الإصلاحات الإدارية للتنظيمات المختلفة التي أجريت في عام 1988م، وذلك بهدف تنمية المهارات القيادية وتحسين مستوى المشاركة في صنع القرار وتطوير الأداء في العمل المدرسي، وفي نيويورك </a:t>
            </a:r>
            <a:r>
              <a:rPr lang="en-US" sz="2400" dirty="0">
                <a:solidFill>
                  <a:schemeClr val="tx1"/>
                </a:solidFill>
              </a:rPr>
              <a:t>New York</a:t>
            </a:r>
            <a:r>
              <a:rPr lang="ar-EG" sz="2400" dirty="0">
                <a:solidFill>
                  <a:schemeClr val="tx1"/>
                </a:solidFill>
              </a:rPr>
              <a:t> نفذت بعض المناطق التعليمية في مدارسها برنامجاً لحلقات الجودة تناول فيه المشاركون تدريباً على أساليب حل المشكلة وروعى في تصميمها الاعتماد على التعلم الذاتي.</a:t>
            </a:r>
            <a:endParaRPr lang="en-US" sz="2400" dirty="0">
              <a:solidFill>
                <a:schemeClr val="tx1"/>
              </a:solidFill>
            </a:endParaRPr>
          </a:p>
          <a:p>
            <a:pPr lvl="0"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6549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305800" cy="6248400"/>
          </a:xfrm>
        </p:spPr>
        <p:txBody>
          <a:bodyPr>
            <a:noAutofit/>
          </a:bodyPr>
          <a:lstStyle/>
          <a:p>
            <a:pPr rtl="1"/>
            <a:r>
              <a:rPr lang="ar-EG" sz="3600" b="1" dirty="0" smtClean="0">
                <a:solidFill>
                  <a:schemeClr val="tx2">
                    <a:lumMod val="60000"/>
                    <a:lumOff val="40000"/>
                  </a:schemeClr>
                </a:solidFill>
              </a:rPr>
              <a:t>هـ- مميزات </a:t>
            </a:r>
            <a:r>
              <a:rPr lang="ar-EG" sz="3600" b="1" dirty="0">
                <a:solidFill>
                  <a:schemeClr val="tx2">
                    <a:lumMod val="60000"/>
                    <a:lumOff val="40000"/>
                  </a:schemeClr>
                </a:solidFill>
              </a:rPr>
              <a:t>حلقات الجودة فى المؤسسات التعليمية:</a:t>
            </a:r>
            <a:endParaRPr lang="en-US" sz="3600" dirty="0">
              <a:solidFill>
                <a:schemeClr val="tx2">
                  <a:lumMod val="60000"/>
                  <a:lumOff val="40000"/>
                </a:schemeClr>
              </a:solidFill>
            </a:endParaRPr>
          </a:p>
          <a:p>
            <a:pPr rtl="1"/>
            <a:r>
              <a:rPr lang="ar-EG" sz="3600" dirty="0">
                <a:solidFill>
                  <a:schemeClr val="tx1"/>
                </a:solidFill>
              </a:rPr>
              <a:t>مما سبق يتبين أن أسلوب حلقات الجودة كأسلوب إداري تشاركي يمكن أن يساعد فى:</a:t>
            </a:r>
            <a:endParaRPr lang="en-US" sz="3600" dirty="0">
              <a:solidFill>
                <a:schemeClr val="tx1"/>
              </a:solidFill>
            </a:endParaRPr>
          </a:p>
          <a:p>
            <a:pPr lvl="0" rtl="1"/>
            <a:r>
              <a:rPr lang="ar-EG" sz="3600" dirty="0" smtClean="0">
                <a:solidFill>
                  <a:schemeClr val="tx1"/>
                </a:solidFill>
              </a:rPr>
              <a:t>1- تجويد </a:t>
            </a:r>
            <a:r>
              <a:rPr lang="ar-EG" sz="3600" dirty="0">
                <a:solidFill>
                  <a:schemeClr val="tx1"/>
                </a:solidFill>
              </a:rPr>
              <a:t>العملية التعليمية عن طريق استغلال القدرات والمواهب البشرية للمؤسسة التعليمية من خلال تقديم مزيد من المهام المتسمة بالتحدي والتشويق والتنوع والتي تظهر إبداع العاملين وتحقق قدراتهم ومواهبهم.</a:t>
            </a:r>
            <a:endParaRPr lang="en-US" sz="3600" dirty="0">
              <a:solidFill>
                <a:schemeClr val="tx1"/>
              </a:solidFill>
            </a:endParaRPr>
          </a:p>
          <a:p>
            <a:pPr lvl="0" rtl="1"/>
            <a:r>
              <a:rPr lang="ar-EG" sz="3600" dirty="0" smtClean="0">
                <a:solidFill>
                  <a:schemeClr val="tx1"/>
                </a:solidFill>
              </a:rPr>
              <a:t>2- تنمية </a:t>
            </a:r>
            <a:r>
              <a:rPr lang="ar-EG" sz="3600" dirty="0">
                <a:solidFill>
                  <a:schemeClr val="tx1"/>
                </a:solidFill>
              </a:rPr>
              <a:t>الشعور بوحدة المجموعة وعمل الفريق والاعتماد المتبادل بين الأفراد والشعور بالانتماء إلى المجموعة في بيئة العمل.</a:t>
            </a:r>
            <a:endParaRPr lang="en-US" sz="3600" dirty="0">
              <a:solidFill>
                <a:schemeClr val="tx1"/>
              </a:solidFill>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418561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305800" cy="6248400"/>
          </a:xfrm>
        </p:spPr>
        <p:txBody>
          <a:bodyPr>
            <a:noAutofit/>
          </a:bodyPr>
          <a:lstStyle/>
          <a:p>
            <a:pPr lvl="0" rtl="1"/>
            <a:r>
              <a:rPr lang="ar-EG" sz="3600" dirty="0" smtClean="0">
                <a:solidFill>
                  <a:schemeClr val="tx1"/>
                </a:solidFill>
              </a:rPr>
              <a:t>3- جعل </a:t>
            </a:r>
            <a:r>
              <a:rPr lang="ar-EG" sz="3600" dirty="0">
                <a:solidFill>
                  <a:schemeClr val="tx1"/>
                </a:solidFill>
              </a:rPr>
              <a:t>المؤسسة التعليمية مكاناً أفضل للعمل، وذلك بمراعاة الجانب الإنساني، وإقامة ورش عمل مفعمة بالبهجة والغبطة، وتوثيق الارتباط بين العاملين بالمؤسسة التعليمية وزيادة صلاحياتهم في عمليات صناعة القرار وإحداث التغيير.</a:t>
            </a:r>
            <a:endParaRPr lang="en-US" sz="3600" dirty="0">
              <a:solidFill>
                <a:schemeClr val="tx1"/>
              </a:solidFill>
            </a:endParaRPr>
          </a:p>
          <a:p>
            <a:pPr lvl="0" rtl="1"/>
            <a:r>
              <a:rPr lang="ar-EG" sz="3600" dirty="0" smtClean="0">
                <a:solidFill>
                  <a:schemeClr val="tx1"/>
                </a:solidFill>
              </a:rPr>
              <a:t>4- </a:t>
            </a:r>
            <a:r>
              <a:rPr lang="en-US" sz="3600" dirty="0" smtClean="0">
                <a:solidFill>
                  <a:schemeClr val="tx1"/>
                </a:solidFill>
              </a:rPr>
              <a:t> </a:t>
            </a:r>
            <a:r>
              <a:rPr lang="ar-EG" sz="3600" dirty="0">
                <a:solidFill>
                  <a:schemeClr val="tx1"/>
                </a:solidFill>
              </a:rPr>
              <a:t>تحسين عمليات الاتصال داخل المستويات التنظيمية المختلفة في المؤسسة التعليمية، وبناء الثقة بين أعضائها.</a:t>
            </a:r>
            <a:endParaRPr lang="en-US" sz="3600" dirty="0">
              <a:solidFill>
                <a:schemeClr val="tx1"/>
              </a:solidFill>
            </a:endParaRPr>
          </a:p>
          <a:p>
            <a:pPr lvl="0" rtl="1"/>
            <a:r>
              <a:rPr lang="en-US" sz="3600" dirty="0">
                <a:solidFill>
                  <a:schemeClr val="tx1"/>
                </a:solidFill>
              </a:rPr>
              <a:t> </a:t>
            </a:r>
            <a:r>
              <a:rPr lang="ar-EG" sz="3600" dirty="0" smtClean="0">
                <a:solidFill>
                  <a:schemeClr val="tx1"/>
                </a:solidFill>
              </a:rPr>
              <a:t>5- تنمية </a:t>
            </a:r>
            <a:r>
              <a:rPr lang="ar-EG" sz="3600" dirty="0">
                <a:solidFill>
                  <a:schemeClr val="tx1"/>
                </a:solidFill>
              </a:rPr>
              <a:t>القدرة الإبداعية من خلال التأكيد على المساهمات الفردية في حلقات الجودة، وإثبات الوجود الذاتي، وتحسين مهارات حل المشكلات.</a:t>
            </a:r>
            <a:endParaRPr lang="en-US" sz="3600" dirty="0">
              <a:solidFill>
                <a:schemeClr val="tx1"/>
              </a:solidFill>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77751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924800" cy="5715000"/>
          </a:xfrm>
        </p:spPr>
        <p:txBody>
          <a:bodyPr>
            <a:normAutofit/>
          </a:bodyPr>
          <a:lstStyle/>
          <a:p>
            <a:pPr rtl="1"/>
            <a:r>
              <a:rPr lang="ar-EG" dirty="0">
                <a:solidFill>
                  <a:schemeClr val="tx1"/>
                </a:solidFill>
              </a:rPr>
              <a:t>شهدت السنوات الأخيرة من القرن المنصرم اهتماماً كبيراً من جانب علماء الإدارة والمهتمين بتطوير أساليب الإدارة للبحث عن أساليب إدارية متطورة تصلح للتعامل مع التحديات التي تواجهها الإدارة في هذه الآونة، والمتمثلة في البحث عن حلول جذرية للأزمة الإنتاجية وتحسين الجودة والتي انتقلت بدورها إلى التعليم، ومن أبرز هذه الأساليب الإدارية: حلقات الجودة، الإدارة الذاتية للمدرسة، التحسين المستمر، بطاقة الأداء المتوازن، والإدارة الاستراتيجية، </a:t>
            </a:r>
            <a:r>
              <a:rPr lang="ar-EG" u="sng" dirty="0">
                <a:solidFill>
                  <a:schemeClr val="accent6">
                    <a:lumMod val="75000"/>
                  </a:schemeClr>
                </a:solidFill>
              </a:rPr>
              <a:t>وفيما يلي توضيحاً لهذه الأساليب:</a:t>
            </a:r>
            <a:endParaRPr lang="en-US" u="sng" dirty="0">
              <a:solidFill>
                <a:schemeClr val="accent6">
                  <a:lumMod val="75000"/>
                </a:schemeClr>
              </a:solidFill>
            </a:endParaRPr>
          </a:p>
          <a:p>
            <a:r>
              <a:rPr lang="en-US" dirty="0" smtClean="0"/>
              <a:t> </a:t>
            </a:r>
            <a:endParaRPr lang="ar-SA" dirty="0" smtClean="0"/>
          </a:p>
          <a:p>
            <a:endParaRPr lang="ar-EG" dirty="0"/>
          </a:p>
        </p:txBody>
      </p:sp>
    </p:spTree>
    <p:extLst>
      <p:ext uri="{BB962C8B-B14F-4D97-AF65-F5344CB8AC3E}">
        <p14:creationId xmlns:p14="http://schemas.microsoft.com/office/powerpoint/2010/main" val="329979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
            <a:ext cx="8229600" cy="6172200"/>
          </a:xfrm>
        </p:spPr>
        <p:txBody>
          <a:bodyPr>
            <a:noAutofit/>
          </a:bodyPr>
          <a:lstStyle/>
          <a:p>
            <a:pPr rtl="1"/>
            <a:r>
              <a:rPr lang="ar-EG" b="1" dirty="0" smtClean="0">
                <a:solidFill>
                  <a:schemeClr val="accent6">
                    <a:lumMod val="75000"/>
                  </a:schemeClr>
                </a:solidFill>
              </a:rPr>
              <a:t>أولاً</a:t>
            </a:r>
            <a:r>
              <a:rPr lang="ar-EG" b="1" dirty="0">
                <a:solidFill>
                  <a:schemeClr val="accent6">
                    <a:lumMod val="75000"/>
                  </a:schemeClr>
                </a:solidFill>
              </a:rPr>
              <a:t>: حلقات الجودة </a:t>
            </a:r>
            <a:r>
              <a:rPr lang="en-US" b="1" dirty="0">
                <a:solidFill>
                  <a:schemeClr val="accent6">
                    <a:lumMod val="75000"/>
                  </a:schemeClr>
                </a:solidFill>
              </a:rPr>
              <a:t>Quality Circles</a:t>
            </a:r>
            <a:r>
              <a:rPr lang="ar-EG" b="1" dirty="0">
                <a:solidFill>
                  <a:schemeClr val="accent6">
                    <a:lumMod val="75000"/>
                  </a:schemeClr>
                </a:solidFill>
              </a:rPr>
              <a:t>:</a:t>
            </a:r>
            <a:endParaRPr lang="en-US" dirty="0">
              <a:solidFill>
                <a:schemeClr val="accent6">
                  <a:lumMod val="75000"/>
                </a:schemeClr>
              </a:solidFill>
            </a:endParaRPr>
          </a:p>
          <a:p>
            <a:r>
              <a:rPr lang="ar-EG" sz="2400" dirty="0">
                <a:solidFill>
                  <a:schemeClr val="tx1"/>
                </a:solidFill>
              </a:rPr>
              <a:t>تمثل حلقات الجودة نوعاً من تكنولوجيا المشاركة المستخدمة في التنظيمات المستحدثة، وهي تعتبر من أبرز إنجازات الإدارة اليابانية في زيادة فاعليتها وقدرتها على تحقيق أهداف الإنتاجية وتحسين الجودة من خلال تنمية وتطوير ثقافة العاملين بالمؤسسة، ويعتبر كاورو إيشيكاوا</a:t>
            </a:r>
            <a:r>
              <a:rPr lang="en-US" sz="2400" dirty="0" err="1">
                <a:solidFill>
                  <a:schemeClr val="tx1"/>
                </a:solidFill>
              </a:rPr>
              <a:t>Kauro</a:t>
            </a:r>
            <a:r>
              <a:rPr lang="en-US" sz="2400" dirty="0">
                <a:solidFill>
                  <a:schemeClr val="tx1"/>
                </a:solidFill>
              </a:rPr>
              <a:t> Ishikawa</a:t>
            </a:r>
            <a:r>
              <a:rPr lang="ar-EG" sz="2400" dirty="0">
                <a:solidFill>
                  <a:schemeClr val="tx1"/>
                </a:solidFill>
              </a:rPr>
              <a:t> أستاذ الهندسة في جامعة طوكيو هو الأب الحقيقي لحلقات الجودة، وحلقة الجودة ببساطة هي مجموعة من الأفراد تتطوع للاجتماع على نحو منتظم بواقع ساعة أسبوعياً، هؤلاء الأفراد يعملون بكل حماس وجدية من أجل أن يطوروا مستويات الجودة والإنتاجية في مواقع العمل التي ينتسبون إليها جنباً إلى جنب مع قيامهم بواجباتهم الاعتيادية،</a:t>
            </a:r>
            <a:r>
              <a:rPr lang="ar-EG" sz="2400" dirty="0" smtClean="0">
                <a:solidFill>
                  <a:schemeClr val="tx1"/>
                </a:solidFill>
                <a:latin typeface="+mj-lt"/>
                <a:ea typeface="+mj-ea"/>
                <a:cs typeface="+mj-cs"/>
              </a:rPr>
              <a:t>مسئولياتها </a:t>
            </a:r>
            <a:r>
              <a:rPr lang="ar-EG" sz="2400" dirty="0">
                <a:solidFill>
                  <a:schemeClr val="tx1"/>
                </a:solidFill>
                <a:latin typeface="+mj-lt"/>
                <a:ea typeface="+mj-ea"/>
                <a:cs typeface="+mj-cs"/>
              </a:rPr>
              <a:t>تجاه التغيرات العالمية الجديدة، وما ترتب على ذلك من اشتداد حدة المنافسة وتأخذ على عاتقها مسئولية قيادة التغيير، فالكثير من اللوائح والأعمال الروتينية يجب أن تتطور باعتبارها من ضمن العقبات التي تحد من الوصول إلى تطبيق إدارة الجودة الشاملة، فبدون الاقتناع الكامل من قبل الإدارة العليا بأهمية الجودة، فإن أية جهود تبذل على مستوى إداري آخر لن يكون لها التأثير المطلوب تحقيقه، فتبني فلسفة إدارة الجودة الشاملة تبدأ من اقتناع الإدارة العليا بالتحسين والتطوير الذي يترجم في صورة خطط ومواصفات واختبارات ثم يلي ذلك التنفيذ العملي.</a:t>
            </a:r>
            <a:endParaRPr lang="en-US" sz="2400" dirty="0">
              <a:solidFill>
                <a:schemeClr val="tx1"/>
              </a:solidFill>
              <a:latin typeface="+mj-lt"/>
              <a:ea typeface="+mj-ea"/>
              <a:cs typeface="+mj-cs"/>
            </a:endParaRPr>
          </a:p>
          <a:p>
            <a:pPr rtl="1"/>
            <a:endParaRPr lang="ar-SA" sz="2000"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153400" cy="6019800"/>
          </a:xfrm>
        </p:spPr>
        <p:txBody>
          <a:bodyPr>
            <a:noAutofit/>
          </a:bodyPr>
          <a:lstStyle/>
          <a:p>
            <a:pPr rtl="1"/>
            <a:r>
              <a:rPr lang="ar-EG" sz="4400" dirty="0">
                <a:solidFill>
                  <a:schemeClr val="tx1"/>
                </a:solidFill>
              </a:rPr>
              <a:t>كما أنه يمكن النظر إليها على أنها:</a:t>
            </a:r>
            <a:endParaRPr lang="en-US" sz="4400" dirty="0">
              <a:solidFill>
                <a:schemeClr val="tx1"/>
              </a:solidFill>
            </a:endParaRPr>
          </a:p>
          <a:p>
            <a:pPr lvl="0" rtl="1"/>
            <a:r>
              <a:rPr lang="ar-EG" sz="4400" dirty="0" smtClean="0">
                <a:solidFill>
                  <a:schemeClr val="tx1"/>
                </a:solidFill>
              </a:rPr>
              <a:t>- نمط </a:t>
            </a:r>
            <a:r>
              <a:rPr lang="ar-EG" sz="4400" dirty="0">
                <a:solidFill>
                  <a:schemeClr val="tx1"/>
                </a:solidFill>
              </a:rPr>
              <a:t>من أنماط الإدارة التشاركية.</a:t>
            </a:r>
            <a:endParaRPr lang="en-US" sz="4400" dirty="0">
              <a:solidFill>
                <a:schemeClr val="tx1"/>
              </a:solidFill>
            </a:endParaRPr>
          </a:p>
          <a:p>
            <a:pPr lvl="0" rtl="1"/>
            <a:r>
              <a:rPr lang="ar-EG" sz="4400" dirty="0" smtClean="0">
                <a:solidFill>
                  <a:schemeClr val="tx1"/>
                </a:solidFill>
              </a:rPr>
              <a:t>- أسلوب </a:t>
            </a:r>
            <a:r>
              <a:rPr lang="ar-EG" sz="4400" dirty="0">
                <a:solidFill>
                  <a:schemeClr val="tx1"/>
                </a:solidFill>
              </a:rPr>
              <a:t>لتنمية الموارد البشرية.</a:t>
            </a:r>
            <a:endParaRPr lang="en-US" sz="4400" dirty="0">
              <a:solidFill>
                <a:schemeClr val="tx1"/>
              </a:solidFill>
            </a:endParaRPr>
          </a:p>
          <a:p>
            <a:pPr lvl="0" rtl="1"/>
            <a:r>
              <a:rPr lang="ar-EG" sz="4400" dirty="0" smtClean="0">
                <a:solidFill>
                  <a:schemeClr val="tx1"/>
                </a:solidFill>
              </a:rPr>
              <a:t>- منتدى </a:t>
            </a:r>
            <a:r>
              <a:rPr lang="ar-EG" sz="4400" dirty="0">
                <a:solidFill>
                  <a:schemeClr val="tx1"/>
                </a:solidFill>
              </a:rPr>
              <a:t>لحل المشكلات.</a:t>
            </a:r>
            <a:endParaRPr lang="en-US" sz="4400" dirty="0">
              <a:solidFill>
                <a:schemeClr val="tx1"/>
              </a:solidFill>
            </a:endParaRPr>
          </a:p>
          <a:p>
            <a:pPr lvl="0" rtl="1"/>
            <a:endParaRPr lang="en-US" dirty="0">
              <a:solidFill>
                <a:schemeClr val="tx1"/>
              </a:solidFill>
              <a:latin typeface="+mj-lt"/>
              <a:ea typeface="+mj-ea"/>
              <a:cs typeface="+mj-cs"/>
            </a:endParaRPr>
          </a:p>
        </p:txBody>
      </p:sp>
    </p:spTree>
    <p:extLst>
      <p:ext uri="{BB962C8B-B14F-4D97-AF65-F5344CB8AC3E}">
        <p14:creationId xmlns:p14="http://schemas.microsoft.com/office/powerpoint/2010/main" val="3624955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153400" cy="5638800"/>
          </a:xfrm>
        </p:spPr>
        <p:txBody>
          <a:bodyPr>
            <a:noAutofit/>
          </a:bodyPr>
          <a:lstStyle/>
          <a:p>
            <a:pPr lvl="0" rtl="1"/>
            <a:r>
              <a:rPr lang="ar-EG" sz="4000" b="1" dirty="0" smtClean="0">
                <a:solidFill>
                  <a:schemeClr val="tx2">
                    <a:lumMod val="60000"/>
                    <a:lumOff val="40000"/>
                  </a:schemeClr>
                </a:solidFill>
              </a:rPr>
              <a:t>أ- مفهوم </a:t>
            </a:r>
            <a:r>
              <a:rPr lang="ar-EG" sz="4000" b="1" dirty="0">
                <a:solidFill>
                  <a:schemeClr val="tx2">
                    <a:lumMod val="60000"/>
                    <a:lumOff val="40000"/>
                  </a:schemeClr>
                </a:solidFill>
              </a:rPr>
              <a:t>حلقات الجودة وأهدافها:</a:t>
            </a:r>
            <a:endParaRPr lang="en-US" sz="4000" dirty="0">
              <a:solidFill>
                <a:schemeClr val="tx2">
                  <a:lumMod val="60000"/>
                  <a:lumOff val="40000"/>
                </a:schemeClr>
              </a:solidFill>
            </a:endParaRPr>
          </a:p>
          <a:p>
            <a:pPr rtl="1"/>
            <a:r>
              <a:rPr lang="ar-EG" sz="4000" dirty="0">
                <a:solidFill>
                  <a:schemeClr val="tx1"/>
                </a:solidFill>
              </a:rPr>
              <a:t>حلقات الجودة هى مجموعة من الأفراد في حدود عشرة يتم اختيارها بدقة أو يتم من خلال تطوع الأفراد، وذلك في كل مستوى من مستويات تشغيل المنتج أو المستويات الوظيفية، تجتمع هذه الحلقة لمدة ساعة أو ساعتين كل شهر </a:t>
            </a:r>
            <a:r>
              <a:rPr lang="ar-EG" sz="4000" u="sng" dirty="0">
                <a:solidFill>
                  <a:schemeClr val="tx1"/>
                </a:solidFill>
              </a:rPr>
              <a:t>وذلك بهدف:</a:t>
            </a:r>
            <a:endParaRPr lang="en-US" sz="4000" u="sng" dirty="0">
              <a:solidFill>
                <a:schemeClr val="tx1"/>
              </a:solidFill>
            </a:endParaRPr>
          </a:p>
          <a:p>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430732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marL="457200" lvl="0" indent="-457200" algn="r" rtl="1">
              <a:buFont typeface="Arial" pitchFamily="34" charset="0"/>
              <a:buChar char="•"/>
            </a:pPr>
            <a:r>
              <a:rPr lang="ar-EG" sz="2800" dirty="0">
                <a:solidFill>
                  <a:schemeClr val="tx1"/>
                </a:solidFill>
              </a:rPr>
              <a:t>مناقشة موضوعات تحسين الجودة وتحسين التشغيل.</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التوصل إلى بعض المساهمات التي تفيد في تشخيص وحل المشكلات المؤثرة في جودة المنتجات.</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لهذه الحلقات سلطة اتخاذ القرارات وحل المشكلات كلاً في مستواه.</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تحسين الجودة الشاملة في المؤسسة من خلال تقديم حلقات الجودة البيانات والمعلومات المتوافرة لديها عن التكاليف والتشغيل. </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بناء ودعم ثقافة الجودة الشاملة لدى العاملين الأعضاء في هذه الحلقات.</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تقديم فرص متميزة للأفراد من حيث المشاركة – التأهيل للتعرف على المشكلات واتخاذ القرارات – وزيادة درجات الانتماء نحو مفهوم الجودة واعتبارها مسئولية جميع العاملين في المؤسسة.</a:t>
            </a:r>
            <a:endParaRPr lang="en-US" sz="2800" dirty="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8652629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915400" cy="6324600"/>
          </a:xfrm>
        </p:spPr>
        <p:txBody>
          <a:bodyPr>
            <a:noAutofit/>
          </a:bodyPr>
          <a:lstStyle/>
          <a:p>
            <a:pPr lvl="0" rtl="1"/>
            <a:r>
              <a:rPr lang="ar-EG" sz="4000" b="1" dirty="0" smtClean="0">
                <a:solidFill>
                  <a:schemeClr val="tx2">
                    <a:lumMod val="60000"/>
                    <a:lumOff val="40000"/>
                  </a:schemeClr>
                </a:solidFill>
              </a:rPr>
              <a:t>ب- مبادىء </a:t>
            </a:r>
            <a:r>
              <a:rPr lang="ar-EG" sz="4000" b="1" dirty="0">
                <a:solidFill>
                  <a:schemeClr val="tx2">
                    <a:lumMod val="60000"/>
                    <a:lumOff val="40000"/>
                  </a:schemeClr>
                </a:solidFill>
              </a:rPr>
              <a:t>حلقات الجودة:</a:t>
            </a:r>
            <a:endParaRPr lang="en-US" sz="4000" dirty="0">
              <a:solidFill>
                <a:schemeClr val="tx2">
                  <a:lumMod val="60000"/>
                  <a:lumOff val="40000"/>
                </a:schemeClr>
              </a:solidFill>
            </a:endParaRPr>
          </a:p>
          <a:p>
            <a:pPr rtl="1"/>
            <a:r>
              <a:rPr lang="ar-EG" sz="3600" dirty="0">
                <a:solidFill>
                  <a:schemeClr val="tx1"/>
                </a:solidFill>
              </a:rPr>
              <a:t>تقوم فكرة حلقات الجودة على عدد من المبادئ الأساسية منها:</a:t>
            </a:r>
            <a:endParaRPr lang="en-US" sz="3600" dirty="0">
              <a:solidFill>
                <a:schemeClr val="tx1"/>
              </a:solidFill>
            </a:endParaRPr>
          </a:p>
          <a:p>
            <a:pPr lvl="0" rtl="1"/>
            <a:r>
              <a:rPr lang="ar-EG" sz="3600" dirty="0" smtClean="0">
                <a:solidFill>
                  <a:schemeClr val="tx1"/>
                </a:solidFill>
              </a:rPr>
              <a:t>- التطوع</a:t>
            </a:r>
            <a:r>
              <a:rPr lang="ar-EG" sz="3600" dirty="0">
                <a:solidFill>
                  <a:schemeClr val="tx1"/>
                </a:solidFill>
              </a:rPr>
              <a:t>، بمعنى أن يكون الانضمام لهذه الحلقات والعمل فيها طواعية وعن جدارة.</a:t>
            </a:r>
            <a:endParaRPr lang="en-US" sz="3600" dirty="0">
              <a:solidFill>
                <a:schemeClr val="tx1"/>
              </a:solidFill>
            </a:endParaRPr>
          </a:p>
          <a:p>
            <a:pPr lvl="0" rtl="1"/>
            <a:r>
              <a:rPr lang="ar-EG" sz="3600" dirty="0" smtClean="0">
                <a:solidFill>
                  <a:schemeClr val="tx1"/>
                </a:solidFill>
              </a:rPr>
              <a:t>- التطوير </a:t>
            </a:r>
            <a:r>
              <a:rPr lang="ar-EG" sz="3600" dirty="0">
                <a:solidFill>
                  <a:schemeClr val="tx1"/>
                </a:solidFill>
              </a:rPr>
              <a:t>الذاتي وإثراء مضمون العمل.</a:t>
            </a:r>
            <a:endParaRPr lang="en-US" sz="3600" dirty="0">
              <a:solidFill>
                <a:schemeClr val="tx1"/>
              </a:solidFill>
            </a:endParaRPr>
          </a:p>
          <a:p>
            <a:pPr lvl="0" rtl="1"/>
            <a:r>
              <a:rPr lang="ar-EG" sz="3600" dirty="0" smtClean="0">
                <a:solidFill>
                  <a:schemeClr val="tx1"/>
                </a:solidFill>
              </a:rPr>
              <a:t>- تدريب </a:t>
            </a:r>
            <a:r>
              <a:rPr lang="ar-EG" sz="3600" dirty="0">
                <a:solidFill>
                  <a:schemeClr val="tx1"/>
                </a:solidFill>
              </a:rPr>
              <a:t>الأعضاء والقادة على مهارات العمل بحلقات الجودة.</a:t>
            </a:r>
            <a:endParaRPr lang="en-US" sz="3600" dirty="0">
              <a:solidFill>
                <a:schemeClr val="tx1"/>
              </a:solidFill>
            </a:endParaRPr>
          </a:p>
          <a:p>
            <a:pPr lvl="0" rtl="1"/>
            <a:r>
              <a:rPr lang="ar-EG" sz="3600" dirty="0" smtClean="0">
                <a:solidFill>
                  <a:schemeClr val="tx1"/>
                </a:solidFill>
              </a:rPr>
              <a:t>- ارتباط </a:t>
            </a:r>
            <a:r>
              <a:rPr lang="ar-EG" sz="3600" dirty="0">
                <a:solidFill>
                  <a:schemeClr val="tx1"/>
                </a:solidFill>
              </a:rPr>
              <a:t>النشاطات بشكل وثيق بورش العمل.</a:t>
            </a:r>
            <a:endParaRPr lang="en-US" sz="3600" dirty="0">
              <a:solidFill>
                <a:schemeClr val="tx1"/>
              </a:solidFill>
            </a:endParaRPr>
          </a:p>
          <a:p>
            <a:pPr lvl="0" rtl="1"/>
            <a:r>
              <a:rPr lang="ar-EG" sz="3600" dirty="0" smtClean="0">
                <a:solidFill>
                  <a:schemeClr val="tx1"/>
                </a:solidFill>
              </a:rPr>
              <a:t>- التطوير </a:t>
            </a:r>
            <a:r>
              <a:rPr lang="ar-EG" sz="3600" dirty="0">
                <a:solidFill>
                  <a:schemeClr val="tx1"/>
                </a:solidFill>
              </a:rPr>
              <a:t>الجماعي </a:t>
            </a:r>
            <a:r>
              <a:rPr lang="ar-EG" sz="3600" dirty="0" smtClean="0">
                <a:solidFill>
                  <a:schemeClr val="tx1"/>
                </a:solidFill>
              </a:rPr>
              <a:t>المتبادل</a:t>
            </a:r>
            <a:r>
              <a:rPr lang="ar-SA" sz="3600" dirty="0" smtClean="0">
                <a:solidFill>
                  <a:schemeClr val="tx1"/>
                </a:solidFill>
                <a:latin typeface="+mj-lt"/>
                <a:ea typeface="+mj-ea"/>
                <a:cs typeface="+mj-cs"/>
              </a:rPr>
              <a:t>. </a:t>
            </a:r>
            <a:endParaRPr lang="ar-EG" sz="36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7924800" cy="6096000"/>
          </a:xfrm>
        </p:spPr>
        <p:txBody>
          <a:bodyPr>
            <a:noAutofit/>
          </a:bodyPr>
          <a:lstStyle/>
          <a:p>
            <a:pPr lvl="0" rtl="1"/>
            <a:r>
              <a:rPr lang="ar-EG" sz="3600" dirty="0" smtClean="0">
                <a:solidFill>
                  <a:schemeClr val="tx1"/>
                </a:solidFill>
              </a:rPr>
              <a:t>- تعزيز </a:t>
            </a:r>
            <a:r>
              <a:rPr lang="ar-EG" sz="3600" dirty="0">
                <a:solidFill>
                  <a:schemeClr val="tx1"/>
                </a:solidFill>
              </a:rPr>
              <a:t>نشاطات حلقات الجودة والحرص على استمرارها.</a:t>
            </a:r>
            <a:endParaRPr lang="en-US" sz="3600" dirty="0">
              <a:solidFill>
                <a:schemeClr val="tx1"/>
              </a:solidFill>
            </a:endParaRPr>
          </a:p>
          <a:p>
            <a:pPr lvl="0" rtl="1"/>
            <a:r>
              <a:rPr lang="ar-EG" sz="3600" dirty="0" smtClean="0">
                <a:solidFill>
                  <a:schemeClr val="tx1"/>
                </a:solidFill>
              </a:rPr>
              <a:t>- تنظيم </a:t>
            </a:r>
            <a:r>
              <a:rPr lang="ar-EG" sz="3600" dirty="0">
                <a:solidFill>
                  <a:schemeClr val="tx1"/>
                </a:solidFill>
              </a:rPr>
              <a:t>العمل على أساس مجموعات متفاهمة من العاملين.</a:t>
            </a:r>
            <a:endParaRPr lang="en-US" sz="3600" dirty="0">
              <a:solidFill>
                <a:schemeClr val="tx1"/>
              </a:solidFill>
            </a:endParaRPr>
          </a:p>
          <a:p>
            <a:pPr lvl="0" rtl="1"/>
            <a:r>
              <a:rPr lang="ar-EG" sz="3600" dirty="0" smtClean="0">
                <a:solidFill>
                  <a:schemeClr val="tx1"/>
                </a:solidFill>
              </a:rPr>
              <a:t>- المجموعة </a:t>
            </a:r>
            <a:r>
              <a:rPr lang="ar-EG" sz="3600" dirty="0">
                <a:solidFill>
                  <a:schemeClr val="tx1"/>
                </a:solidFill>
              </a:rPr>
              <a:t>(الحلقة) هي الأساس في جودة العمل وتحسينه.</a:t>
            </a:r>
            <a:endParaRPr lang="en-US" sz="3600" dirty="0">
              <a:solidFill>
                <a:schemeClr val="tx1"/>
              </a:solidFill>
            </a:endParaRPr>
          </a:p>
          <a:p>
            <a:pPr lvl="0" rtl="1"/>
            <a:r>
              <a:rPr lang="ar-EG" sz="3600" dirty="0" smtClean="0">
                <a:solidFill>
                  <a:schemeClr val="tx1"/>
                </a:solidFill>
              </a:rPr>
              <a:t>- الإبداع </a:t>
            </a:r>
            <a:r>
              <a:rPr lang="ar-EG" sz="3600" dirty="0">
                <a:solidFill>
                  <a:schemeClr val="tx1"/>
                </a:solidFill>
              </a:rPr>
              <a:t>وتوليد الأفكار الجديدة.</a:t>
            </a:r>
            <a:endParaRPr lang="en-US" sz="3600" dirty="0">
              <a:solidFill>
                <a:schemeClr val="tx1"/>
              </a:solidFill>
            </a:endParaRPr>
          </a:p>
          <a:p>
            <a:pPr lvl="0" algn="r" rtl="1"/>
            <a:endParaRPr lang="en-US" sz="2800"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8153400" cy="6019800"/>
          </a:xfrm>
        </p:spPr>
        <p:txBody>
          <a:bodyPr>
            <a:noAutofit/>
          </a:bodyPr>
          <a:lstStyle/>
          <a:p>
            <a:pPr lvl="0" rtl="1"/>
            <a:r>
              <a:rPr lang="ar-EG" b="1" dirty="0" smtClean="0">
                <a:solidFill>
                  <a:schemeClr val="tx2">
                    <a:lumMod val="60000"/>
                    <a:lumOff val="40000"/>
                  </a:schemeClr>
                </a:solidFill>
              </a:rPr>
              <a:t>ج- هيكل </a:t>
            </a:r>
            <a:r>
              <a:rPr lang="ar-EG" b="1" dirty="0">
                <a:solidFill>
                  <a:schemeClr val="tx2">
                    <a:lumMod val="60000"/>
                    <a:lumOff val="40000"/>
                  </a:schemeClr>
                </a:solidFill>
              </a:rPr>
              <a:t>حلقات الجودة:</a:t>
            </a:r>
            <a:endParaRPr lang="en-US" dirty="0">
              <a:solidFill>
                <a:schemeClr val="tx2">
                  <a:lumMod val="60000"/>
                  <a:lumOff val="40000"/>
                </a:schemeClr>
              </a:solidFill>
            </a:endParaRPr>
          </a:p>
          <a:p>
            <a:pPr rtl="1"/>
            <a:r>
              <a:rPr lang="ar-EG" dirty="0"/>
              <a:t>   </a:t>
            </a:r>
            <a:r>
              <a:rPr lang="ar-EG" dirty="0">
                <a:solidFill>
                  <a:schemeClr val="tx1"/>
                </a:solidFill>
              </a:rPr>
              <a:t>تمثل حلقات الجودة نوعاً من التنظيمات غير البيروقراطية، حيث يذوب فيها التسلسل الرئاسي ويسودها روح الفريق والأداء التشاركي، ويتضح ذلك من الهيكل التنظيمي لبرنامج حلقة الجودة والذي عبر عنه وليام مور، وهريت مور بالشكل التالي:</a:t>
            </a:r>
            <a:endParaRPr lang="en-US" dirty="0">
              <a:solidFill>
                <a:schemeClr val="tx1"/>
              </a:solidFill>
            </a:endParaRPr>
          </a:p>
          <a:p>
            <a:pPr rtl="1"/>
            <a:r>
              <a:rPr lang="ar-EG" b="1" dirty="0">
                <a:solidFill>
                  <a:schemeClr val="tx1"/>
                </a:solidFill>
              </a:rPr>
              <a:t>شكل رقم (10) يوضح هيكل حلقات الجودة</a:t>
            </a:r>
            <a:endParaRPr lang="en-US"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88</TotalTime>
  <Words>1164</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dell</cp:lastModifiedBy>
  <cp:revision>13</cp:revision>
  <dcterms:created xsi:type="dcterms:W3CDTF">2006-08-16T00:00:00Z</dcterms:created>
  <dcterms:modified xsi:type="dcterms:W3CDTF">2020-03-17T04:41:02Z</dcterms:modified>
</cp:coreProperties>
</file>